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63" r:id="rId5"/>
    <p:sldId id="323" r:id="rId6"/>
    <p:sldId id="284" r:id="rId7"/>
    <p:sldId id="289" r:id="rId8"/>
    <p:sldId id="293" r:id="rId9"/>
    <p:sldId id="294" r:id="rId10"/>
    <p:sldId id="296" r:id="rId11"/>
    <p:sldId id="295" r:id="rId12"/>
    <p:sldId id="297" r:id="rId13"/>
    <p:sldId id="285" r:id="rId14"/>
    <p:sldId id="300" r:id="rId15"/>
    <p:sldId id="303" r:id="rId16"/>
    <p:sldId id="304" r:id="rId17"/>
    <p:sldId id="305" r:id="rId18"/>
    <p:sldId id="307" r:id="rId19"/>
    <p:sldId id="306" r:id="rId20"/>
    <p:sldId id="287" r:id="rId21"/>
    <p:sldId id="308" r:id="rId22"/>
    <p:sldId id="309" r:id="rId23"/>
    <p:sldId id="286" r:id="rId24"/>
    <p:sldId id="310" r:id="rId25"/>
    <p:sldId id="311" r:id="rId26"/>
    <p:sldId id="313" r:id="rId27"/>
    <p:sldId id="283" r:id="rId28"/>
    <p:sldId id="314" r:id="rId29"/>
    <p:sldId id="316" r:id="rId30"/>
    <p:sldId id="317" r:id="rId31"/>
    <p:sldId id="318" r:id="rId32"/>
    <p:sldId id="320" r:id="rId33"/>
    <p:sldId id="321" r:id="rId34"/>
    <p:sldId id="322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jpg>
</file>

<file path=ppt/media/image3.jpg>
</file>

<file path=ppt/media/image4.jp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tutor.com/visualize.html#code=def%20make_num%28%29%20-%3E%20None%3A%0A%20%20%20%20num%20%3D%202%0Anum%20%3D%202%0Adef%20set_num%28x%3A%20int%29%20-%3E%20None%3A%0A%20%20%20%20num%20%3D%20x%0A%20%20%20%20print%28num%29%0Aset_num%283%29%0Aprint%28num%29%0A&amp;cumulative=false&amp;curInstr=9&amp;heapPrimitives=nevernest&amp;mode=display&amp;origin=opt-frontend.js&amp;py=3&amp;rawInputLstJSON=%5B%5D&amp;textReferences=false" TargetMode="External"/><Relationship Id="rId2" Type="http://schemas.openxmlformats.org/officeDocument/2006/relationships/hyperlink" Target="PythonTutor.com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ythontutor.com/visualize.html#code=def%20make_num%28%29%20-%3E%20None%3A%0A%20%20%20%20num%20%3D%2010%0Amake_num%28%29%0Anum%20%3D%202%0Adef%20print_num%28%29%20-%3E%20None%3A%0A%20%20%20%20print%28num%29%0Aprint_num%28%29%0Adef%20set_num%28x%3A%20int%29%20-%3E%20None%3A%0A%20%20%20%20num%20%3D%20x%0A%20%20%20%20print%28num%29%0Aset_num%283%29%0Aprint%28num%29&amp;cumulative=false&amp;curInstr=0&amp;heapPrimitives=nevernest&amp;mode=display&amp;origin=opt-frontend.js&amp;py=3&amp;rawInputLstJSON=%5B%5D&amp;textReferences=false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sz="5200" dirty="0"/>
              <a:t>Functions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  <p:sp>
        <p:nvSpPr>
          <p:cNvPr id="2" name="Subtitle 1">
            <a:extLst>
              <a:ext uri="{FF2B5EF4-FFF2-40B4-BE49-F238E27FC236}">
                <a16:creationId xmlns:a16="http://schemas.microsoft.com/office/drawing/2014/main" id="{6D0E3004-9205-7C8D-D25A-AC9CC56E2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0737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</a:t>
            </a:r>
            <a:r>
              <a:rPr lang="en-US" sz="3200" b="1" dirty="0"/>
              <a:t>parameter</a:t>
            </a:r>
            <a:r>
              <a:rPr lang="en-US" sz="3200" dirty="0"/>
              <a:t> is data that is given to the function.</a:t>
            </a:r>
          </a:p>
          <a:p>
            <a:pPr marL="0" indent="0">
              <a:buNone/>
            </a:pPr>
            <a:r>
              <a:rPr lang="en-US" sz="3200" dirty="0"/>
              <a:t>Sometimes parameters must be a specific data type</a:t>
            </a:r>
          </a:p>
          <a:p>
            <a:pPr marL="0" indent="0">
              <a:buNone/>
            </a:pPr>
            <a:r>
              <a:rPr lang="en-US" sz="3200" dirty="0"/>
              <a:t>For example, print requires the parameter to be a string</a:t>
            </a:r>
          </a:p>
          <a:p>
            <a:pPr marL="0" indent="0">
              <a:buNone/>
            </a:pPr>
            <a:r>
              <a:rPr lang="en-US" sz="3200" dirty="0"/>
              <a:t>'any’ means that no specific data type is required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156E67C-B64A-C4FB-CBB6-076BA1A2E691}"/>
              </a:ext>
            </a:extLst>
          </p:cNvPr>
          <p:cNvSpPr txBox="1">
            <a:spLocks/>
          </p:cNvSpPr>
          <p:nvPr/>
        </p:nvSpPr>
        <p:spPr>
          <a:xfrm>
            <a:off x="6363478" y="1825625"/>
            <a:ext cx="5525278" cy="40737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input(</a:t>
            </a:r>
            <a:r>
              <a:rPr lang="en-US" dirty="0" err="1">
                <a:latin typeface="Consolas" panose="020B0609020204030204" pitchFamily="49" charset="0"/>
              </a:rPr>
              <a:t>parameter: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str</a:t>
            </a:r>
            <a:r>
              <a:rPr lang="en-US" dirty="0">
                <a:latin typeface="Consolas" panose="020B0609020204030204" pitchFamily="49" charset="0"/>
              </a:rPr>
              <a:t>)-&gt;str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int(</a:t>
            </a:r>
            <a:r>
              <a:rPr lang="en-US" dirty="0" err="1">
                <a:latin typeface="Consolas" panose="020B0609020204030204" pitchFamily="49" charset="0"/>
              </a:rPr>
              <a:t>parameter: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any</a:t>
            </a:r>
            <a:r>
              <a:rPr lang="en-US" dirty="0">
                <a:latin typeface="Consolas" panose="020B0609020204030204" pitchFamily="49" charset="0"/>
              </a:rPr>
              <a:t>)-&gt;int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str(</a:t>
            </a:r>
            <a:r>
              <a:rPr lang="en-US" dirty="0" err="1">
                <a:latin typeface="Consolas" panose="020B0609020204030204" pitchFamily="49" charset="0"/>
              </a:rPr>
              <a:t>parameter: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any</a:t>
            </a:r>
            <a:r>
              <a:rPr lang="en-US" dirty="0">
                <a:latin typeface="Consolas" panose="020B0609020204030204" pitchFamily="49" charset="0"/>
              </a:rPr>
              <a:t>)-&gt;str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float(</a:t>
            </a:r>
            <a:r>
              <a:rPr lang="en-US" dirty="0" err="1">
                <a:latin typeface="Consolas" panose="020B0609020204030204" pitchFamily="49" charset="0"/>
              </a:rPr>
              <a:t>parameter: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any</a:t>
            </a:r>
            <a:r>
              <a:rPr lang="en-US" dirty="0">
                <a:latin typeface="Consolas" panose="020B0609020204030204" pitchFamily="49" charset="0"/>
              </a:rPr>
              <a:t>)-&gt;float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</a:rPr>
              <a:t>parameter: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any</a:t>
            </a:r>
            <a:r>
              <a:rPr lang="en-US" dirty="0">
                <a:latin typeface="Consolas" panose="020B0609020204030204" pitchFamily="49" charset="0"/>
              </a:rPr>
              <a:t>)-&gt;None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E0D8CC-33E7-E8AE-B137-EA6719064414}"/>
              </a:ext>
            </a:extLst>
          </p:cNvPr>
          <p:cNvSpPr txBox="1"/>
          <p:nvPr/>
        </p:nvSpPr>
        <p:spPr>
          <a:xfrm>
            <a:off x="6363478" y="4876801"/>
            <a:ext cx="46191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Note: Print takes in any type, then casts the parameter to a str before printing it</a:t>
            </a:r>
          </a:p>
        </p:txBody>
      </p:sp>
    </p:spTree>
    <p:extLst>
      <p:ext uri="{BB962C8B-B14F-4D97-AF65-F5344CB8AC3E}">
        <p14:creationId xmlns:p14="http://schemas.microsoft.com/office/powerpoint/2010/main" val="474917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07373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All functions have a </a:t>
            </a:r>
            <a:r>
              <a:rPr lang="en-US" sz="3200" b="1" dirty="0"/>
              <a:t>return</a:t>
            </a:r>
            <a:r>
              <a:rPr lang="en-US" sz="3200" dirty="0"/>
              <a:t> value. This is the value that you get when running that function.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For example, input returns the string that was inputted by the user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 will cover 'None' later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46F94A6-F099-E278-D1C5-32D288BF291A}"/>
              </a:ext>
            </a:extLst>
          </p:cNvPr>
          <p:cNvSpPr txBox="1">
            <a:spLocks/>
          </p:cNvSpPr>
          <p:nvPr/>
        </p:nvSpPr>
        <p:spPr>
          <a:xfrm>
            <a:off x="6363478" y="1825625"/>
            <a:ext cx="5525278" cy="40737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input(</a:t>
            </a:r>
            <a:r>
              <a:rPr lang="en-US" dirty="0" err="1">
                <a:latin typeface="Consolas" panose="020B0609020204030204" pitchFamily="49" charset="0"/>
              </a:rPr>
              <a:t>parameter:str</a:t>
            </a:r>
            <a:r>
              <a:rPr lang="en-US" dirty="0">
                <a:latin typeface="Consolas" panose="020B0609020204030204" pitchFamily="49" charset="0"/>
              </a:rPr>
              <a:t>)-&gt;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str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int(</a:t>
            </a:r>
            <a:r>
              <a:rPr lang="en-US" dirty="0" err="1">
                <a:latin typeface="Consolas" panose="020B0609020204030204" pitchFamily="49" charset="0"/>
              </a:rPr>
              <a:t>parameter:any</a:t>
            </a:r>
            <a:r>
              <a:rPr lang="en-US" dirty="0">
                <a:latin typeface="Consolas" panose="020B0609020204030204" pitchFamily="49" charset="0"/>
              </a:rPr>
              <a:t>)-&gt;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int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str(</a:t>
            </a:r>
            <a:r>
              <a:rPr lang="en-US" dirty="0" err="1">
                <a:latin typeface="Consolas" panose="020B0609020204030204" pitchFamily="49" charset="0"/>
              </a:rPr>
              <a:t>parameter:any</a:t>
            </a:r>
            <a:r>
              <a:rPr lang="en-US" dirty="0">
                <a:latin typeface="Consolas" panose="020B0609020204030204" pitchFamily="49" charset="0"/>
              </a:rPr>
              <a:t>)-&gt;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str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float(</a:t>
            </a:r>
            <a:r>
              <a:rPr lang="en-US" dirty="0" err="1">
                <a:latin typeface="Consolas" panose="020B0609020204030204" pitchFamily="49" charset="0"/>
              </a:rPr>
              <a:t>parameter:any</a:t>
            </a:r>
            <a:r>
              <a:rPr lang="en-US" dirty="0">
                <a:latin typeface="Consolas" panose="020B0609020204030204" pitchFamily="49" charset="0"/>
              </a:rPr>
              <a:t>)-&gt;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float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</a:rPr>
              <a:t>parameter:any</a:t>
            </a:r>
            <a:r>
              <a:rPr lang="en-US" dirty="0">
                <a:latin typeface="Consolas" panose="020B0609020204030204" pitchFamily="49" charset="0"/>
              </a:rPr>
              <a:t>)-&gt;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None</a:t>
            </a:r>
          </a:p>
        </p:txBody>
      </p:sp>
    </p:spTree>
    <p:extLst>
      <p:ext uri="{BB962C8B-B14F-4D97-AF65-F5344CB8AC3E}">
        <p14:creationId xmlns:p14="http://schemas.microsoft.com/office/powerpoint/2010/main" val="3587080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Recap: What is a function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DCA4D0-3E98-DFF7-650C-03E82708BF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17059" y="1825625"/>
            <a:ext cx="7216876" cy="292335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latin typeface="Consolas" panose="020B0609020204030204" pitchFamily="49" charset="0"/>
              </a:rPr>
              <a:t>input(</a:t>
            </a:r>
            <a:r>
              <a:rPr lang="en-US" sz="3200" dirty="0" err="1">
                <a:latin typeface="Consolas" panose="020B0609020204030204" pitchFamily="49" charset="0"/>
              </a:rPr>
              <a:t>parameter:str</a:t>
            </a:r>
            <a:r>
              <a:rPr lang="en-US" sz="3200" dirty="0">
                <a:latin typeface="Consolas" panose="020B0609020204030204" pitchFamily="49" charset="0"/>
              </a:rPr>
              <a:t>)-&gt;str</a:t>
            </a:r>
          </a:p>
          <a:p>
            <a:pPr marL="0" indent="0" algn="ctr">
              <a:buNone/>
            </a:pPr>
            <a:r>
              <a:rPr lang="en-US" sz="3200" dirty="0">
                <a:latin typeface="Consolas" panose="020B0609020204030204" pitchFamily="49" charset="0"/>
              </a:rPr>
              <a:t>  int(</a:t>
            </a:r>
            <a:r>
              <a:rPr lang="en-US" sz="3200" dirty="0" err="1">
                <a:latin typeface="Consolas" panose="020B0609020204030204" pitchFamily="49" charset="0"/>
              </a:rPr>
              <a:t>parameter:any</a:t>
            </a:r>
            <a:r>
              <a:rPr lang="en-US" sz="3200" dirty="0">
                <a:latin typeface="Consolas" panose="020B0609020204030204" pitchFamily="49" charset="0"/>
              </a:rPr>
              <a:t>)-&gt;int</a:t>
            </a:r>
          </a:p>
          <a:p>
            <a:pPr marL="0" indent="0" algn="ctr">
              <a:buNone/>
            </a:pPr>
            <a:r>
              <a:rPr lang="en-US" sz="3200" dirty="0">
                <a:latin typeface="Consolas" panose="020B0609020204030204" pitchFamily="49" charset="0"/>
              </a:rPr>
              <a:t>  str(</a:t>
            </a:r>
            <a:r>
              <a:rPr lang="en-US" sz="3200" dirty="0" err="1">
                <a:latin typeface="Consolas" panose="020B0609020204030204" pitchFamily="49" charset="0"/>
              </a:rPr>
              <a:t>parameter:any</a:t>
            </a:r>
            <a:r>
              <a:rPr lang="en-US" sz="3200" dirty="0">
                <a:latin typeface="Consolas" panose="020B0609020204030204" pitchFamily="49" charset="0"/>
              </a:rPr>
              <a:t>)-&gt;str</a:t>
            </a:r>
          </a:p>
          <a:p>
            <a:pPr marL="0" indent="0" algn="ctr">
              <a:buNone/>
            </a:pPr>
            <a:r>
              <a:rPr lang="en-US" sz="3200" dirty="0">
                <a:latin typeface="Consolas" panose="020B0609020204030204" pitchFamily="49" charset="0"/>
              </a:rPr>
              <a:t>  float(</a:t>
            </a:r>
            <a:r>
              <a:rPr lang="en-US" sz="3200" dirty="0" err="1">
                <a:latin typeface="Consolas" panose="020B0609020204030204" pitchFamily="49" charset="0"/>
              </a:rPr>
              <a:t>parameter:any</a:t>
            </a:r>
            <a:r>
              <a:rPr lang="en-US" sz="3200" dirty="0">
                <a:latin typeface="Consolas" panose="020B0609020204030204" pitchFamily="49" charset="0"/>
              </a:rPr>
              <a:t>)-&gt;float</a:t>
            </a:r>
          </a:p>
          <a:p>
            <a:pPr marL="0" indent="0" algn="ctr">
              <a:buNone/>
            </a:pPr>
            <a:r>
              <a:rPr lang="en-US" sz="3200" dirty="0">
                <a:latin typeface="Consolas" panose="020B0609020204030204" pitchFamily="49" charset="0"/>
              </a:rPr>
              <a:t> print(</a:t>
            </a:r>
            <a:r>
              <a:rPr lang="en-US" sz="3200" dirty="0" err="1">
                <a:latin typeface="Consolas" panose="020B0609020204030204" pitchFamily="49" charset="0"/>
              </a:rPr>
              <a:t>parameter:any</a:t>
            </a:r>
            <a:r>
              <a:rPr lang="en-US" sz="3200" dirty="0">
                <a:latin typeface="Consolas" panose="020B0609020204030204" pitchFamily="49" charset="0"/>
              </a:rPr>
              <a:t>)-&gt;None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440794-EEF7-B9A4-2E81-DC10A61CA26E}"/>
              </a:ext>
            </a:extLst>
          </p:cNvPr>
          <p:cNvSpPr/>
          <p:nvPr/>
        </p:nvSpPr>
        <p:spPr>
          <a:xfrm>
            <a:off x="3215148" y="1825625"/>
            <a:ext cx="1248697" cy="27857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587B5A-6EB9-3591-42E4-C49D6EB1D4D0}"/>
              </a:ext>
            </a:extLst>
          </p:cNvPr>
          <p:cNvSpPr txBox="1"/>
          <p:nvPr/>
        </p:nvSpPr>
        <p:spPr>
          <a:xfrm>
            <a:off x="838200" y="1946787"/>
            <a:ext cx="1130438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name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D57B65C-7B3A-F916-0CD3-7188F8EECF8F}"/>
              </a:ext>
            </a:extLst>
          </p:cNvPr>
          <p:cNvCxnSpPr>
            <a:stCxn id="9" idx="3"/>
          </p:cNvCxnSpPr>
          <p:nvPr/>
        </p:nvCxnSpPr>
        <p:spPr>
          <a:xfrm flipV="1">
            <a:off x="1968638" y="2212258"/>
            <a:ext cx="1246510" cy="26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8181BCE2-C556-EB4E-796D-E24AB93ED53F}"/>
              </a:ext>
            </a:extLst>
          </p:cNvPr>
          <p:cNvSpPr/>
          <p:nvPr/>
        </p:nvSpPr>
        <p:spPr>
          <a:xfrm>
            <a:off x="4621161" y="1825625"/>
            <a:ext cx="2074607" cy="27857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051370-BB4A-D663-9F26-3288CB8DBC73}"/>
              </a:ext>
            </a:extLst>
          </p:cNvPr>
          <p:cNvSpPr txBox="1"/>
          <p:nvPr/>
        </p:nvSpPr>
        <p:spPr>
          <a:xfrm>
            <a:off x="2869807" y="5573844"/>
            <a:ext cx="193937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parameter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3AC87BB-4AD9-A588-65BB-1EC1C60584D9}"/>
              </a:ext>
            </a:extLst>
          </p:cNvPr>
          <p:cNvCxnSpPr>
            <a:stCxn id="13" idx="0"/>
            <a:endCxn id="12" idx="2"/>
          </p:cNvCxnSpPr>
          <p:nvPr/>
        </p:nvCxnSpPr>
        <p:spPr>
          <a:xfrm flipV="1">
            <a:off x="3839496" y="4611329"/>
            <a:ext cx="1818969" cy="9625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4990BE2-2DB5-33C7-0BC6-F648FF387A5D}"/>
              </a:ext>
            </a:extLst>
          </p:cNvPr>
          <p:cNvSpPr/>
          <p:nvPr/>
        </p:nvSpPr>
        <p:spPr>
          <a:xfrm>
            <a:off x="6853084" y="1825625"/>
            <a:ext cx="812374" cy="27857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8A9BF2-F125-6199-BF62-6AA74DC4FF86}"/>
              </a:ext>
            </a:extLst>
          </p:cNvPr>
          <p:cNvSpPr txBox="1"/>
          <p:nvPr/>
        </p:nvSpPr>
        <p:spPr>
          <a:xfrm>
            <a:off x="6616266" y="5415657"/>
            <a:ext cx="2195409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parameter’s</a:t>
            </a:r>
          </a:p>
          <a:p>
            <a:r>
              <a:rPr lang="en-US" sz="3200" dirty="0"/>
              <a:t>data type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112A78E-F599-9AAD-DFE1-EF5EBBF03D89}"/>
              </a:ext>
            </a:extLst>
          </p:cNvPr>
          <p:cNvCxnSpPr>
            <a:stCxn id="19" idx="0"/>
            <a:endCxn id="16" idx="2"/>
          </p:cNvCxnSpPr>
          <p:nvPr/>
        </p:nvCxnSpPr>
        <p:spPr>
          <a:xfrm flipH="1" flipV="1">
            <a:off x="7259271" y="4611329"/>
            <a:ext cx="454700" cy="804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91A8B49-6CE7-6651-9328-2B67C7E8EDED}"/>
              </a:ext>
            </a:extLst>
          </p:cNvPr>
          <p:cNvSpPr txBox="1"/>
          <p:nvPr/>
        </p:nvSpPr>
        <p:spPr>
          <a:xfrm>
            <a:off x="9957892" y="4474884"/>
            <a:ext cx="1761251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return’s</a:t>
            </a:r>
          </a:p>
          <a:p>
            <a:r>
              <a:rPr lang="en-US" sz="3200" dirty="0"/>
              <a:t>data type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8D6EC68-A51F-322F-79FC-4FC90793CA73}"/>
              </a:ext>
            </a:extLst>
          </p:cNvPr>
          <p:cNvSpPr/>
          <p:nvPr/>
        </p:nvSpPr>
        <p:spPr>
          <a:xfrm>
            <a:off x="8213879" y="1825625"/>
            <a:ext cx="1195592" cy="27857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3B75284-497A-430F-4854-E5248CC75D60}"/>
              </a:ext>
            </a:extLst>
          </p:cNvPr>
          <p:cNvCxnSpPr>
            <a:stCxn id="28" idx="0"/>
            <a:endCxn id="30" idx="3"/>
          </p:cNvCxnSpPr>
          <p:nvPr/>
        </p:nvCxnSpPr>
        <p:spPr>
          <a:xfrm flipH="1" flipV="1">
            <a:off x="9409471" y="3218477"/>
            <a:ext cx="1429047" cy="1256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048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Making a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836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Making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0158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Lets make a function to add two numbers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6B0583-8DCF-3502-E842-E26761A12F7F}"/>
              </a:ext>
            </a:extLst>
          </p:cNvPr>
          <p:cNvSpPr txBox="1">
            <a:spLocks/>
          </p:cNvSpPr>
          <p:nvPr/>
        </p:nvSpPr>
        <p:spPr>
          <a:xfrm>
            <a:off x="838200" y="3192309"/>
            <a:ext cx="5525278" cy="1015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First, we need to </a:t>
            </a:r>
            <a:r>
              <a:rPr lang="en-US" sz="3200" b="1" dirty="0"/>
              <a:t>define </a:t>
            </a:r>
            <a:r>
              <a:rPr lang="en-US" sz="3200" dirty="0"/>
              <a:t>the function. Requires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3200" dirty="0"/>
              <a:t> keyword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3C77D-E294-1B0E-0E90-70CBEEC818A9}"/>
              </a:ext>
            </a:extLst>
          </p:cNvPr>
          <p:cNvSpPr txBox="1"/>
          <p:nvPr/>
        </p:nvSpPr>
        <p:spPr>
          <a:xfrm>
            <a:off x="457189" y="4266605"/>
            <a:ext cx="673934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2E87147-3C33-0CA1-AFF4-F75D8CCB9B87}"/>
              </a:ext>
            </a:extLst>
          </p:cNvPr>
          <p:cNvSpPr txBox="1">
            <a:spLocks/>
          </p:cNvSpPr>
          <p:nvPr/>
        </p:nvSpPr>
        <p:spPr>
          <a:xfrm>
            <a:off x="6515899" y="1425600"/>
            <a:ext cx="5525278" cy="584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dirty="0"/>
              <a:t>Other examples below: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FD813A-D8C1-C431-4E72-95517E3F03AE}"/>
              </a:ext>
            </a:extLst>
          </p:cNvPr>
          <p:cNvSpPr txBox="1"/>
          <p:nvPr/>
        </p:nvSpPr>
        <p:spPr>
          <a:xfrm>
            <a:off x="6685936" y="2147520"/>
            <a:ext cx="51852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repeat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BD7D774-1497-C962-F340-5CBC930AE778}"/>
              </a:ext>
            </a:extLst>
          </p:cNvPr>
          <p:cNvSpPr txBox="1">
            <a:spLocks/>
          </p:cNvSpPr>
          <p:nvPr/>
        </p:nvSpPr>
        <p:spPr>
          <a:xfrm>
            <a:off x="6345862" y="5084655"/>
            <a:ext cx="5525278" cy="1427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Note: a function can receive multiple parameters, they are separated by a comma</a:t>
            </a:r>
          </a:p>
        </p:txBody>
      </p:sp>
    </p:spTree>
    <p:extLst>
      <p:ext uri="{BB962C8B-B14F-4D97-AF65-F5344CB8AC3E}">
        <p14:creationId xmlns:p14="http://schemas.microsoft.com/office/powerpoint/2010/main" val="875298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Making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0158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Lets make a function to add two numbers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6B0583-8DCF-3502-E842-E26761A12F7F}"/>
              </a:ext>
            </a:extLst>
          </p:cNvPr>
          <p:cNvSpPr txBox="1">
            <a:spLocks/>
          </p:cNvSpPr>
          <p:nvPr/>
        </p:nvSpPr>
        <p:spPr>
          <a:xfrm>
            <a:off x="838200" y="3192309"/>
            <a:ext cx="5525278" cy="10158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Second, we need to code that says what the function should do.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3C77D-E294-1B0E-0E90-70CBEEC818A9}"/>
              </a:ext>
            </a:extLst>
          </p:cNvPr>
          <p:cNvSpPr txBox="1"/>
          <p:nvPr/>
        </p:nvSpPr>
        <p:spPr>
          <a:xfrm>
            <a:off x="457189" y="4266605"/>
            <a:ext cx="6739345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2E87147-3C33-0CA1-AFF4-F75D8CCB9B87}"/>
              </a:ext>
            </a:extLst>
          </p:cNvPr>
          <p:cNvSpPr txBox="1">
            <a:spLocks/>
          </p:cNvSpPr>
          <p:nvPr/>
        </p:nvSpPr>
        <p:spPr>
          <a:xfrm>
            <a:off x="6515899" y="1425600"/>
            <a:ext cx="5525278" cy="584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dirty="0"/>
              <a:t>Other examples below: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FD813A-D8C1-C431-4E72-95517E3F03AE}"/>
              </a:ext>
            </a:extLst>
          </p:cNvPr>
          <p:cNvSpPr txBox="1"/>
          <p:nvPr/>
        </p:nvSpPr>
        <p:spPr>
          <a:xfrm>
            <a:off x="6685936" y="2147520"/>
            <a:ext cx="518520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"Hello, 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repeat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repeated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BD7D774-1497-C962-F340-5CBC930AE778}"/>
              </a:ext>
            </a:extLst>
          </p:cNvPr>
          <p:cNvSpPr txBox="1">
            <a:spLocks/>
          </p:cNvSpPr>
          <p:nvPr/>
        </p:nvSpPr>
        <p:spPr>
          <a:xfrm>
            <a:off x="6363478" y="5563110"/>
            <a:ext cx="5525278" cy="9297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The code in a function must be indented</a:t>
            </a:r>
          </a:p>
        </p:txBody>
      </p:sp>
    </p:spTree>
    <p:extLst>
      <p:ext uri="{BB962C8B-B14F-4D97-AF65-F5344CB8AC3E}">
        <p14:creationId xmlns:p14="http://schemas.microsoft.com/office/powerpoint/2010/main" val="37570333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Making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0158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Lets make a function to add two numbers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6B0583-8DCF-3502-E842-E26761A12F7F}"/>
              </a:ext>
            </a:extLst>
          </p:cNvPr>
          <p:cNvSpPr txBox="1">
            <a:spLocks/>
          </p:cNvSpPr>
          <p:nvPr/>
        </p:nvSpPr>
        <p:spPr>
          <a:xfrm>
            <a:off x="838200" y="3192309"/>
            <a:ext cx="5525278" cy="1015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Finally, we need to return the return value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3C77D-E294-1B0E-0E90-70CBEEC818A9}"/>
              </a:ext>
            </a:extLst>
          </p:cNvPr>
          <p:cNvSpPr txBox="1"/>
          <p:nvPr/>
        </p:nvSpPr>
        <p:spPr>
          <a:xfrm>
            <a:off x="457189" y="4266605"/>
            <a:ext cx="673934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2E87147-3C33-0CA1-AFF4-F75D8CCB9B87}"/>
              </a:ext>
            </a:extLst>
          </p:cNvPr>
          <p:cNvSpPr txBox="1">
            <a:spLocks/>
          </p:cNvSpPr>
          <p:nvPr/>
        </p:nvSpPr>
        <p:spPr>
          <a:xfrm>
            <a:off x="6515899" y="1425600"/>
            <a:ext cx="5525278" cy="584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dirty="0"/>
              <a:t>Other examples below: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FD813A-D8C1-C431-4E72-95517E3F03AE}"/>
              </a:ext>
            </a:extLst>
          </p:cNvPr>
          <p:cNvSpPr txBox="1"/>
          <p:nvPr/>
        </p:nvSpPr>
        <p:spPr>
          <a:xfrm>
            <a:off x="6685936" y="2147520"/>
            <a:ext cx="518520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"Hello, 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repeat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repeated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repeated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BD7D774-1497-C962-F340-5CBC930AE778}"/>
              </a:ext>
            </a:extLst>
          </p:cNvPr>
          <p:cNvSpPr txBox="1">
            <a:spLocks/>
          </p:cNvSpPr>
          <p:nvPr/>
        </p:nvSpPr>
        <p:spPr>
          <a:xfrm>
            <a:off x="7438788" y="4906500"/>
            <a:ext cx="4190098" cy="1569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The stuff to the right of the return keyword is what is returned</a:t>
            </a:r>
          </a:p>
        </p:txBody>
      </p:sp>
    </p:spTree>
    <p:extLst>
      <p:ext uri="{BB962C8B-B14F-4D97-AF65-F5344CB8AC3E}">
        <p14:creationId xmlns:p14="http://schemas.microsoft.com/office/powerpoint/2010/main" val="2778583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Making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0158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Lets make a function to add two numbers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6B0583-8DCF-3502-E842-E26761A12F7F}"/>
              </a:ext>
            </a:extLst>
          </p:cNvPr>
          <p:cNvSpPr txBox="1">
            <a:spLocks/>
          </p:cNvSpPr>
          <p:nvPr/>
        </p:nvSpPr>
        <p:spPr>
          <a:xfrm>
            <a:off x="838200" y="3192309"/>
            <a:ext cx="5525278" cy="1015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Now, we can </a:t>
            </a:r>
            <a:r>
              <a:rPr lang="en-US" sz="3200" b="1" dirty="0"/>
              <a:t>call</a:t>
            </a:r>
            <a:r>
              <a:rPr lang="en-US" sz="3200" dirty="0"/>
              <a:t> the function. We will print the result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3C77D-E294-1B0E-0E90-70CBEEC818A9}"/>
              </a:ext>
            </a:extLst>
          </p:cNvPr>
          <p:cNvSpPr txBox="1"/>
          <p:nvPr/>
        </p:nvSpPr>
        <p:spPr>
          <a:xfrm>
            <a:off x="457189" y="4266605"/>
            <a:ext cx="6739345" cy="20621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</a:p>
          <a:p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</a:t>
            </a:r>
            <a:r>
              <a:rPr lang="en-US" sz="3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Prints 3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2E87147-3C33-0CA1-AFF4-F75D8CCB9B87}"/>
              </a:ext>
            </a:extLst>
          </p:cNvPr>
          <p:cNvSpPr txBox="1">
            <a:spLocks/>
          </p:cNvSpPr>
          <p:nvPr/>
        </p:nvSpPr>
        <p:spPr>
          <a:xfrm>
            <a:off x="6515899" y="1425600"/>
            <a:ext cx="5525278" cy="584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dirty="0"/>
              <a:t>Other examples below: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FD813A-D8C1-C431-4E72-95517E3F03AE}"/>
              </a:ext>
            </a:extLst>
          </p:cNvPr>
          <p:cNvSpPr txBox="1"/>
          <p:nvPr/>
        </p:nvSpPr>
        <p:spPr>
          <a:xfrm>
            <a:off x="6685936" y="2147520"/>
            <a:ext cx="518520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"Hello, 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repeat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repeated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repeated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BD7D774-1497-C962-F340-5CBC930AE778}"/>
              </a:ext>
            </a:extLst>
          </p:cNvPr>
          <p:cNvSpPr txBox="1">
            <a:spLocks/>
          </p:cNvSpPr>
          <p:nvPr/>
        </p:nvSpPr>
        <p:spPr>
          <a:xfrm>
            <a:off x="7438787" y="4906500"/>
            <a:ext cx="4296023" cy="1569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Calling greet and repeat:</a:t>
            </a:r>
          </a:p>
          <a:p>
            <a:pPr marL="0" indent="0">
              <a:buNone/>
            </a:pP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repeat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"Bob"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039377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 Making a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3C77D-E294-1B0E-0E90-70CBEEC818A9}"/>
              </a:ext>
            </a:extLst>
          </p:cNvPr>
          <p:cNvSpPr txBox="1"/>
          <p:nvPr/>
        </p:nvSpPr>
        <p:spPr>
          <a:xfrm>
            <a:off x="2580958" y="1890471"/>
            <a:ext cx="6739345" cy="255454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3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Prints 3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F23049D-6A67-2B32-547B-82C66E958B28}"/>
              </a:ext>
            </a:extLst>
          </p:cNvPr>
          <p:cNvCxnSpPr/>
          <p:nvPr/>
        </p:nvCxnSpPr>
        <p:spPr>
          <a:xfrm>
            <a:off x="2686665" y="2442133"/>
            <a:ext cx="646716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3C2053-15EC-E58F-526A-CB1E4FCC369C}"/>
              </a:ext>
            </a:extLst>
          </p:cNvPr>
          <p:cNvCxnSpPr/>
          <p:nvPr/>
        </p:nvCxnSpPr>
        <p:spPr>
          <a:xfrm>
            <a:off x="2686665" y="2916605"/>
            <a:ext cx="646716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5DCACBD-C87C-35E9-6274-41D518857CBF}"/>
              </a:ext>
            </a:extLst>
          </p:cNvPr>
          <p:cNvCxnSpPr/>
          <p:nvPr/>
        </p:nvCxnSpPr>
        <p:spPr>
          <a:xfrm>
            <a:off x="2686665" y="3459771"/>
            <a:ext cx="646716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DBF6B5C-338D-3838-15B0-FA6BA4F5FDB8}"/>
              </a:ext>
            </a:extLst>
          </p:cNvPr>
          <p:cNvSpPr txBox="1"/>
          <p:nvPr/>
        </p:nvSpPr>
        <p:spPr>
          <a:xfrm>
            <a:off x="7590504" y="169145"/>
            <a:ext cx="3652603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Function Declaration</a:t>
            </a:r>
          </a:p>
          <a:p>
            <a:r>
              <a:rPr lang="en-US" sz="3200" dirty="0"/>
              <a:t>Also called: </a:t>
            </a:r>
          </a:p>
          <a:p>
            <a:r>
              <a:rPr lang="en-US" sz="3200" dirty="0"/>
              <a:t>Function’s </a:t>
            </a:r>
            <a:r>
              <a:rPr lang="en-US" sz="3200" b="1" dirty="0"/>
              <a:t>Signature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57B151-AEB2-3F34-0235-149003C2A77E}"/>
              </a:ext>
            </a:extLst>
          </p:cNvPr>
          <p:cNvSpPr txBox="1"/>
          <p:nvPr/>
        </p:nvSpPr>
        <p:spPr>
          <a:xfrm>
            <a:off x="9505335" y="1993293"/>
            <a:ext cx="2123769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Code inside function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BA53C8-C733-F263-A551-D73DF4B999B7}"/>
              </a:ext>
            </a:extLst>
          </p:cNvPr>
          <p:cNvSpPr txBox="1"/>
          <p:nvPr/>
        </p:nvSpPr>
        <p:spPr>
          <a:xfrm>
            <a:off x="447611" y="2618557"/>
            <a:ext cx="1838170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Return of function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50967F-D9E9-64E0-8D2D-760DA572D418}"/>
              </a:ext>
            </a:extLst>
          </p:cNvPr>
          <p:cNvSpPr txBox="1"/>
          <p:nvPr/>
        </p:nvSpPr>
        <p:spPr>
          <a:xfrm>
            <a:off x="9505335" y="3248881"/>
            <a:ext cx="2123769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Calling the function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3E7D0C0-92C8-BB41-67B0-C75812EC14E1}"/>
              </a:ext>
            </a:extLst>
          </p:cNvPr>
          <p:cNvCxnSpPr/>
          <p:nvPr/>
        </p:nvCxnSpPr>
        <p:spPr>
          <a:xfrm>
            <a:off x="2686665" y="3902104"/>
            <a:ext cx="646716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F0A2224-09A9-DCB6-3C3D-FCCAB15DA4E2}"/>
              </a:ext>
            </a:extLst>
          </p:cNvPr>
          <p:cNvSpPr txBox="1"/>
          <p:nvPr/>
        </p:nvSpPr>
        <p:spPr>
          <a:xfrm>
            <a:off x="1685592" y="5310709"/>
            <a:ext cx="318273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Printing the result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A1EC32-1C1D-D598-6FA4-29DD5024EA9C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3276958" y="4407851"/>
            <a:ext cx="872255" cy="902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F8809F0-8B80-85CF-BB52-559369A16F39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6784258" y="3659555"/>
            <a:ext cx="2721077" cy="127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7925C62-864B-934E-7271-8BF2FDDD3F82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285781" y="3141156"/>
            <a:ext cx="1234167" cy="16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1392754-2518-1E6C-FE60-D51BE98C7790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6607277" y="2531902"/>
            <a:ext cx="2898058" cy="157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7E791F2-3767-5278-D458-33F3A208B72E}"/>
              </a:ext>
            </a:extLst>
          </p:cNvPr>
          <p:cNvCxnSpPr>
            <a:cxnSpLocks/>
            <a:stCxn id="15" idx="1"/>
            <a:endCxn id="6" idx="0"/>
          </p:cNvCxnSpPr>
          <p:nvPr/>
        </p:nvCxnSpPr>
        <p:spPr>
          <a:xfrm flipH="1">
            <a:off x="5950631" y="953975"/>
            <a:ext cx="1639873" cy="936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54EC52D-DE52-9C2C-0F35-FB2129DBC48B}"/>
              </a:ext>
            </a:extLst>
          </p:cNvPr>
          <p:cNvSpPr txBox="1"/>
          <p:nvPr/>
        </p:nvSpPr>
        <p:spPr>
          <a:xfrm>
            <a:off x="6607277" y="4965290"/>
            <a:ext cx="48669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Note: Storing the result of calling the function in a variable to show that it does not need to be immediately printed</a:t>
            </a:r>
          </a:p>
        </p:txBody>
      </p:sp>
    </p:spTree>
    <p:extLst>
      <p:ext uri="{BB962C8B-B14F-4D97-AF65-F5344CB8AC3E}">
        <p14:creationId xmlns:p14="http://schemas.microsoft.com/office/powerpoint/2010/main" val="10279029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Your Turn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3AD0C4C-A624-9CF2-19E9-1CC437F5B0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26858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Create a function to divide two numbers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input should be two floats, and the output should be a float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When done, compare with a neighbor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CE86CA-A5AE-7694-5293-409F649D3968}"/>
              </a:ext>
            </a:extLst>
          </p:cNvPr>
          <p:cNvSpPr txBox="1"/>
          <p:nvPr/>
        </p:nvSpPr>
        <p:spPr>
          <a:xfrm>
            <a:off x="5928852" y="1179044"/>
            <a:ext cx="5987845" cy="53245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0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0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Prints 3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0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"Hello,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"Bob"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Prints "Hello, Bob"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repeat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0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0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repeated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repeated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repeat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Prints "</a:t>
            </a:r>
            <a:r>
              <a:rPr lang="en-US" sz="2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HiHiHi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F9294A-F443-B714-5D50-7D96C7C942C7}"/>
              </a:ext>
            </a:extLst>
          </p:cNvPr>
          <p:cNvSpPr txBox="1"/>
          <p:nvPr/>
        </p:nvSpPr>
        <p:spPr>
          <a:xfrm>
            <a:off x="5928852" y="658761"/>
            <a:ext cx="40564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Functions for reference</a:t>
            </a:r>
          </a:p>
        </p:txBody>
      </p:sp>
    </p:spTree>
    <p:extLst>
      <p:ext uri="{BB962C8B-B14F-4D97-AF65-F5344CB8AC3E}">
        <p14:creationId xmlns:p14="http://schemas.microsoft.com/office/powerpoint/2010/main" val="1296522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Participation 1 due Thursday</a:t>
            </a:r>
          </a:p>
          <a:p>
            <a:pPr lvl="1"/>
            <a:r>
              <a:rPr lang="en-US" sz="2000" dirty="0"/>
              <a:t>This is the </a:t>
            </a:r>
            <a:r>
              <a:rPr lang="en-US" sz="2000" dirty="0" err="1"/>
              <a:t>Zybook</a:t>
            </a:r>
            <a:r>
              <a:rPr lang="en-US" sz="2000" dirty="0"/>
              <a:t> Reading</a:t>
            </a:r>
          </a:p>
          <a:p>
            <a:pPr marL="0" indent="0">
              <a:buNone/>
            </a:pPr>
            <a:r>
              <a:rPr lang="en-US" sz="2400" dirty="0"/>
              <a:t>Quiz 2 due Thursday</a:t>
            </a:r>
          </a:p>
          <a:p>
            <a:pPr lvl="1"/>
            <a:r>
              <a:rPr lang="en-US" sz="2000" dirty="0"/>
              <a:t>9 Questions</a:t>
            </a:r>
          </a:p>
          <a:p>
            <a:pPr lvl="1"/>
            <a:r>
              <a:rPr lang="en-US" sz="2000" dirty="0"/>
              <a:t>Every time you take the quiz it won't necessarily be identical</a:t>
            </a:r>
          </a:p>
          <a:p>
            <a:pPr lvl="1"/>
            <a:r>
              <a:rPr lang="en-US" sz="2000" dirty="0"/>
              <a:t>Covers week 1 material (including Participation 1)</a:t>
            </a:r>
          </a:p>
          <a:p>
            <a:pPr marL="0" indent="0">
              <a:buNone/>
            </a:pPr>
            <a:r>
              <a:rPr lang="en-US" sz="2400" dirty="0"/>
              <a:t>HW1 will be released this week</a:t>
            </a:r>
          </a:p>
          <a:p>
            <a:pPr marL="0" indent="0">
              <a:buNone/>
            </a:pPr>
            <a:r>
              <a:rPr lang="en-US" sz="2400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None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5403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None?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4180"/>
            <a:ext cx="5525278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dirty="0"/>
              <a:t>Sometimes, you don’t want to return anything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When your function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Doesn’t have a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Has just the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200" dirty="0"/>
              <a:t> keyword with nothing to the right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Has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Returns something that evaluates to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returns the value None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3720CD-F52B-855B-86C1-4184BDEE8A24}"/>
              </a:ext>
            </a:extLst>
          </p:cNvPr>
          <p:cNvSpPr txBox="1"/>
          <p:nvPr/>
        </p:nvSpPr>
        <p:spPr>
          <a:xfrm>
            <a:off x="7020233" y="1324180"/>
            <a:ext cx="484940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"Function 1"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"Function 2"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func3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"Function 3"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func4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"Function 4"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474797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None?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4180"/>
            <a:ext cx="5525278" cy="50077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3200" dirty="0"/>
              <a:t> Represents the absence of data, it is nothing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has its own datatype: </a:t>
            </a:r>
            <a:r>
              <a:rPr lang="en-US" sz="3200" dirty="0" err="1"/>
              <a:t>NoneType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you see it, there is probably a function without a return value 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3720CD-F52B-855B-86C1-4184BDEE8A24}"/>
              </a:ext>
            </a:extLst>
          </p:cNvPr>
          <p:cNvSpPr txBox="1"/>
          <p:nvPr/>
        </p:nvSpPr>
        <p:spPr>
          <a:xfrm>
            <a:off x="7020233" y="1324180"/>
            <a:ext cx="484940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"Function 1"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"Function 2"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func3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"Function 3"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func4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"Function 4"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6702837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68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60192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In memory, variables are either stored in the </a:t>
            </a:r>
            <a:r>
              <a:rPr lang="en-US" sz="3200" b="1" dirty="0"/>
              <a:t>global scope </a:t>
            </a:r>
            <a:r>
              <a:rPr lang="en-US" sz="3200" dirty="0"/>
              <a:t>or a </a:t>
            </a:r>
            <a:r>
              <a:rPr lang="en-US" sz="3200" b="1" dirty="0"/>
              <a:t>local scope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b="1" dirty="0"/>
              <a:t>Global scoped</a:t>
            </a:r>
            <a:r>
              <a:rPr lang="en-US" sz="3200" dirty="0"/>
              <a:t> variables are defined outside of any function, and are available anywhere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7C2F46-F29B-DBF2-BF4E-2955766F55C6}"/>
              </a:ext>
            </a:extLst>
          </p:cNvPr>
          <p:cNvSpPr txBox="1"/>
          <p:nvPr/>
        </p:nvSpPr>
        <p:spPr>
          <a:xfrm>
            <a:off x="6884856" y="1307230"/>
            <a:ext cx="46025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pt-BR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-&gt; </a:t>
            </a:r>
            <a:r>
              <a:rPr lang="pt-B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pt-BR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Prints 2</a:t>
            </a:r>
            <a:endParaRPr lang="pt-BR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D42C95-B27E-91CC-A5AA-6A77F7FF74DD}"/>
              </a:ext>
            </a:extLst>
          </p:cNvPr>
          <p:cNvSpPr txBox="1"/>
          <p:nvPr/>
        </p:nvSpPr>
        <p:spPr>
          <a:xfrm>
            <a:off x="6990735" y="2713703"/>
            <a:ext cx="43630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3200" dirty="0"/>
              <a:t> is in the global scope with a value of 2</a:t>
            </a:r>
          </a:p>
        </p:txBody>
      </p:sp>
    </p:spTree>
    <p:extLst>
      <p:ext uri="{BB962C8B-B14F-4D97-AF65-F5344CB8AC3E}">
        <p14:creationId xmlns:p14="http://schemas.microsoft.com/office/powerpoint/2010/main" val="39741814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60192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In memory, variables are either stored in the </a:t>
            </a:r>
            <a:r>
              <a:rPr lang="en-US" sz="3200" b="1" dirty="0"/>
              <a:t>global scope </a:t>
            </a:r>
            <a:r>
              <a:rPr lang="en-US" sz="3200" dirty="0"/>
              <a:t>or a </a:t>
            </a:r>
            <a:r>
              <a:rPr lang="en-US" sz="3200" b="1" dirty="0"/>
              <a:t>local scope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b="1" dirty="0"/>
              <a:t>Local scoped</a:t>
            </a:r>
            <a:r>
              <a:rPr lang="en-US" sz="3200" dirty="0"/>
              <a:t> variables are defined inside of a function. They are only available inside that function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7C2F46-F29B-DBF2-BF4E-2955766F55C6}"/>
              </a:ext>
            </a:extLst>
          </p:cNvPr>
          <p:cNvSpPr txBox="1"/>
          <p:nvPr/>
        </p:nvSpPr>
        <p:spPr>
          <a:xfrm>
            <a:off x="6884856" y="1307230"/>
            <a:ext cx="460254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make_num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-&gt;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(num)  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Doesn't work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sz="2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NameError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name 'num’</a:t>
            </a: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#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is not defined.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D42C95-B27E-91CC-A5AA-6A77F7FF74DD}"/>
              </a:ext>
            </a:extLst>
          </p:cNvPr>
          <p:cNvSpPr txBox="1"/>
          <p:nvPr/>
        </p:nvSpPr>
        <p:spPr>
          <a:xfrm>
            <a:off x="6884856" y="4001294"/>
            <a:ext cx="460254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3200" dirty="0"/>
              <a:t> is in the local scope of the </a:t>
            </a:r>
            <a:r>
              <a:rPr lang="en-US" sz="3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make_num</a:t>
            </a:r>
            <a:r>
              <a:rPr lang="en-US" sz="3200" dirty="0"/>
              <a:t> function with a value of 2, but not outside</a:t>
            </a:r>
          </a:p>
        </p:txBody>
      </p:sp>
    </p:spTree>
    <p:extLst>
      <p:ext uri="{BB962C8B-B14F-4D97-AF65-F5344CB8AC3E}">
        <p14:creationId xmlns:p14="http://schemas.microsoft.com/office/powerpoint/2010/main" val="22523246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Scope Demo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81A443C-9EC6-DA5E-D1A6-BD596F79B4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 action="ppaction://hlinkfile"/>
              </a:rPr>
              <a:t>PythonTutor.com</a:t>
            </a:r>
            <a:r>
              <a:rPr lang="en-US" dirty="0"/>
              <a:t> is a great resource for showing what a program is doing</a:t>
            </a:r>
            <a:endParaRPr lang="en-US" dirty="0">
              <a:hlinkClick r:id="rId3"/>
            </a:endParaRPr>
          </a:p>
          <a:p>
            <a:pPr marL="0" indent="0">
              <a:buNone/>
            </a:pPr>
            <a:endParaRPr lang="en-US" dirty="0">
              <a:hlinkClick r:id="rId3"/>
            </a:endParaRPr>
          </a:p>
          <a:p>
            <a:pPr marL="0" indent="0">
              <a:buNone/>
            </a:pPr>
            <a:r>
              <a:rPr lang="en-US" dirty="0"/>
              <a:t>Here we will demo the code to the right to demonstrate scope</a:t>
            </a:r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pPr marL="0" indent="0">
              <a:buNone/>
            </a:pPr>
            <a:r>
              <a:rPr lang="en-US" dirty="0">
                <a:hlinkClick r:id="rId4"/>
              </a:rPr>
              <a:t>Link to Demo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AC4117-974B-337B-5EF9-A33360E464BD}"/>
              </a:ext>
            </a:extLst>
          </p:cNvPr>
          <p:cNvSpPr txBox="1"/>
          <p:nvPr/>
        </p:nvSpPr>
        <p:spPr>
          <a:xfrm>
            <a:off x="6639049" y="1166842"/>
            <a:ext cx="494237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make_num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-&gt; </a:t>
            </a:r>
            <a:r>
              <a:rPr lang="pt-B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pt-BR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make_num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pt-BR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-&gt; </a:t>
            </a:r>
            <a:r>
              <a:rPr lang="pt-B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pt-B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set_num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pt-B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endParaRPr lang="pt-BR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set_num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pt-B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406807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Other 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433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Default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By default, parameters are required.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they are not given, an error occurs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E9E25B-E0C2-B648-8A2F-3EA1FE772ABE}"/>
              </a:ext>
            </a:extLst>
          </p:cNvPr>
          <p:cNvSpPr txBox="1"/>
          <p:nvPr/>
        </p:nvSpPr>
        <p:spPr>
          <a:xfrm>
            <a:off x="6411421" y="1602658"/>
            <a:ext cx="494237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894578-6A1D-5926-B014-D5FBBFE837D5}"/>
              </a:ext>
            </a:extLst>
          </p:cNvPr>
          <p:cNvSpPr txBox="1"/>
          <p:nvPr/>
        </p:nvSpPr>
        <p:spPr>
          <a:xfrm>
            <a:off x="6411421" y="3316350"/>
            <a:ext cx="35199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Output:</a:t>
            </a:r>
          </a:p>
          <a:p>
            <a:endParaRPr lang="en-US" sz="2400" dirty="0"/>
          </a:p>
          <a:p>
            <a:r>
              <a:rPr lang="en-US" sz="2400" dirty="0" err="1"/>
              <a:t>TypeError</a:t>
            </a:r>
            <a:r>
              <a:rPr lang="en-US" sz="2400" dirty="0"/>
              <a:t>: </a:t>
            </a:r>
            <a:r>
              <a:rPr lang="en-US" sz="2400" dirty="0" err="1"/>
              <a:t>print_it</a:t>
            </a:r>
            <a:r>
              <a:rPr lang="en-US" sz="2400" dirty="0"/>
              <a:t>() missing 1 required positional argument: 'x'</a:t>
            </a:r>
          </a:p>
        </p:txBody>
      </p:sp>
    </p:spTree>
    <p:extLst>
      <p:ext uri="{BB962C8B-B14F-4D97-AF65-F5344CB8AC3E}">
        <p14:creationId xmlns:p14="http://schemas.microsoft.com/office/powerpoint/2010/main" val="19491767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Default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Sometimes though, there is a value you want the parameter to be set to when no value is given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do this, you can set a default value for the parameter by adding =value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Default parameters can only occur after all non-default parameters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E9E25B-E0C2-B648-8A2F-3EA1FE772ABE}"/>
              </a:ext>
            </a:extLst>
          </p:cNvPr>
          <p:cNvSpPr txBox="1"/>
          <p:nvPr/>
        </p:nvSpPr>
        <p:spPr>
          <a:xfrm>
            <a:off x="6411421" y="1602658"/>
            <a:ext cx="545213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894578-6A1D-5926-B014-D5FBBFE837D5}"/>
              </a:ext>
            </a:extLst>
          </p:cNvPr>
          <p:cNvSpPr txBox="1"/>
          <p:nvPr/>
        </p:nvSpPr>
        <p:spPr>
          <a:xfrm>
            <a:off x="6411421" y="3316350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There is no error now, and nothing visible is printed</a:t>
            </a:r>
          </a:p>
        </p:txBody>
      </p:sp>
    </p:spTree>
    <p:extLst>
      <p:ext uri="{BB962C8B-B14F-4D97-AF65-F5344CB8AC3E}">
        <p14:creationId xmlns:p14="http://schemas.microsoft.com/office/powerpoint/2010/main" val="1665245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What is a function</a:t>
            </a:r>
          </a:p>
          <a:p>
            <a:pPr marL="457200" lvl="1" indent="0">
              <a:buNone/>
            </a:pPr>
            <a:r>
              <a:rPr lang="en-US" sz="2800" dirty="0"/>
              <a:t>Define the core aspects of a function</a:t>
            </a:r>
          </a:p>
          <a:p>
            <a:pPr marL="0" indent="0">
              <a:buNone/>
            </a:pPr>
            <a:r>
              <a:rPr lang="en-US" dirty="0"/>
              <a:t>How to make a function</a:t>
            </a:r>
          </a:p>
          <a:p>
            <a:pPr marL="457200" lvl="1" indent="0">
              <a:buNone/>
            </a:pPr>
            <a:r>
              <a:rPr lang="en-US" sz="2800" dirty="0"/>
              <a:t>Go through process of making a function</a:t>
            </a:r>
          </a:p>
          <a:p>
            <a:pPr marL="0" indent="0">
              <a:buNone/>
            </a:pPr>
            <a:r>
              <a:rPr lang="en-US" dirty="0"/>
              <a:t>Scope, None, and Default Parameters</a:t>
            </a:r>
          </a:p>
          <a:p>
            <a:pPr marL="457200" lvl="1" indent="0">
              <a:buNone/>
            </a:pPr>
            <a:r>
              <a:rPr lang="en-US" sz="2800" dirty="0"/>
              <a:t>Things that should be known about functions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Type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So far, we have defined the parameter’s type(s) and the return type in the function’s signature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This is not necessary, and feeding in an incorrect type will not cause an error. It is just to better document the function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E9E25B-E0C2-B648-8A2F-3EA1FE772ABE}"/>
              </a:ext>
            </a:extLst>
          </p:cNvPr>
          <p:cNvSpPr txBox="1"/>
          <p:nvPr/>
        </p:nvSpPr>
        <p:spPr>
          <a:xfrm>
            <a:off x="6411421" y="1602658"/>
            <a:ext cx="562205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894578-6A1D-5926-B014-D5FBBFE837D5}"/>
              </a:ext>
            </a:extLst>
          </p:cNvPr>
          <p:cNvSpPr txBox="1"/>
          <p:nvPr/>
        </p:nvSpPr>
        <p:spPr>
          <a:xfrm>
            <a:off x="7148840" y="4476788"/>
            <a:ext cx="3519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These two functions act identically, but the first is easier to understand</a:t>
            </a:r>
          </a:p>
        </p:txBody>
      </p:sp>
    </p:spTree>
    <p:extLst>
      <p:ext uri="{BB962C8B-B14F-4D97-AF65-F5344CB8AC3E}">
        <p14:creationId xmlns:p14="http://schemas.microsoft.com/office/powerpoint/2010/main" val="2588982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Unit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1yd = 0.9144m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/>
              <a:t>Write a function to convert from yards to meters</a:t>
            </a:r>
          </a:p>
          <a:p>
            <a:pPr marL="514350" indent="-514350">
              <a:buAutoNum type="arabicPeriod"/>
            </a:pPr>
            <a:r>
              <a:rPr lang="en-US" sz="3200" dirty="0"/>
              <a:t>Write a function to convert from meters to yards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Work with a partner, and make sure you have type declarations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445607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</p:spTree>
    <p:extLst>
      <p:ext uri="{BB962C8B-B14F-4D97-AF65-F5344CB8AC3E}">
        <p14:creationId xmlns:p14="http://schemas.microsoft.com/office/powerpoint/2010/main" val="12848281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is a function</a:t>
            </a:r>
          </a:p>
          <a:p>
            <a:pPr lvl="1"/>
            <a:r>
              <a:rPr lang="en-US" dirty="0"/>
              <a:t>What is it, what are the parts of it</a:t>
            </a:r>
          </a:p>
          <a:p>
            <a:r>
              <a:rPr lang="en-US" dirty="0"/>
              <a:t>How to make a function</a:t>
            </a:r>
          </a:p>
          <a:p>
            <a:pPr lvl="1"/>
            <a:r>
              <a:rPr lang="en-US" dirty="0"/>
              <a:t>Defining a function, its parameters, and its return value</a:t>
            </a:r>
          </a:p>
          <a:p>
            <a:r>
              <a:rPr lang="en-US" dirty="0"/>
              <a:t>Default parameters</a:t>
            </a:r>
          </a:p>
          <a:p>
            <a:r>
              <a:rPr lang="en-US" dirty="0"/>
              <a:t>None</a:t>
            </a:r>
          </a:p>
          <a:p>
            <a:r>
              <a:rPr lang="en-US" dirty="0"/>
              <a:t>Scope</a:t>
            </a:r>
          </a:p>
          <a:p>
            <a:pPr lvl="1"/>
            <a:r>
              <a:rPr lang="en-US" dirty="0"/>
              <a:t>Variables defined inside of a function are not available outside</a:t>
            </a:r>
          </a:p>
          <a:p>
            <a:pPr lvl="1"/>
            <a:r>
              <a:rPr lang="en-US" dirty="0"/>
              <a:t>Local vs Global Scope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58298C-AFCF-39C8-7054-817E8C9FF5B8}"/>
              </a:ext>
            </a:extLst>
          </p:cNvPr>
          <p:cNvSpPr txBox="1"/>
          <p:nvPr/>
        </p:nvSpPr>
        <p:spPr>
          <a:xfrm>
            <a:off x="5879690" y="3802870"/>
            <a:ext cx="613180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code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b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00108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E53DEE-4CFF-DD71-56C0-5D21D189A0F5}"/>
              </a:ext>
            </a:extLst>
          </p:cNvPr>
          <p:cNvSpPr txBox="1"/>
          <p:nvPr/>
        </p:nvSpPr>
        <p:spPr>
          <a:xfrm>
            <a:off x="7796229" y="2873683"/>
            <a:ext cx="168341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Parameters can </a:t>
            </a:r>
            <a:br>
              <a:rPr lang="en-US" dirty="0"/>
            </a:br>
            <a:r>
              <a:rPr lang="en-US" dirty="0"/>
              <a:t>have 0 or many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832C42-62A9-1B7D-B163-640FF3C9C764}"/>
              </a:ext>
            </a:extLst>
          </p:cNvPr>
          <p:cNvSpPr txBox="1"/>
          <p:nvPr/>
        </p:nvSpPr>
        <p:spPr>
          <a:xfrm>
            <a:off x="6492667" y="2075829"/>
            <a:ext cx="130356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Name, used</a:t>
            </a:r>
          </a:p>
          <a:p>
            <a:r>
              <a:rPr lang="en-US" dirty="0"/>
              <a:t>to call 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072514-9959-76AC-A02E-05C26408893B}"/>
              </a:ext>
            </a:extLst>
          </p:cNvPr>
          <p:cNvSpPr txBox="1"/>
          <p:nvPr/>
        </p:nvSpPr>
        <p:spPr>
          <a:xfrm>
            <a:off x="5362037" y="1277975"/>
            <a:ext cx="178241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Need def to</a:t>
            </a:r>
          </a:p>
          <a:p>
            <a:r>
              <a:rPr lang="en-US" dirty="0"/>
              <a:t>define a function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4B6F9F-8B7F-8A28-A26D-0ACA936907A1}"/>
              </a:ext>
            </a:extLst>
          </p:cNvPr>
          <p:cNvSpPr txBox="1"/>
          <p:nvPr/>
        </p:nvSpPr>
        <p:spPr>
          <a:xfrm>
            <a:off x="10599587" y="2831351"/>
            <a:ext cx="150842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Return value’s</a:t>
            </a:r>
          </a:p>
          <a:p>
            <a:r>
              <a:rPr lang="en-US" dirty="0"/>
              <a:t>type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BD7137-054B-139F-5BA1-B72EB233229B}"/>
              </a:ext>
            </a:extLst>
          </p:cNvPr>
          <p:cNvSpPr txBox="1"/>
          <p:nvPr/>
        </p:nvSpPr>
        <p:spPr>
          <a:xfrm>
            <a:off x="4080387" y="3900044"/>
            <a:ext cx="165686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Code inside of</a:t>
            </a:r>
          </a:p>
          <a:p>
            <a:r>
              <a:rPr lang="en-US" dirty="0"/>
              <a:t>a function must</a:t>
            </a:r>
          </a:p>
          <a:p>
            <a:r>
              <a:rPr lang="en-US" dirty="0"/>
              <a:t>be indented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2E810-D3DE-8AEC-3368-B7654CAFA881}"/>
              </a:ext>
            </a:extLst>
          </p:cNvPr>
          <p:cNvSpPr txBox="1"/>
          <p:nvPr/>
        </p:nvSpPr>
        <p:spPr>
          <a:xfrm>
            <a:off x="9474239" y="4291488"/>
            <a:ext cx="203145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The return keyword</a:t>
            </a:r>
            <a:br>
              <a:rPr lang="en-US" dirty="0"/>
            </a:br>
            <a:r>
              <a:rPr lang="en-US" dirty="0"/>
              <a:t>defines what value</a:t>
            </a:r>
          </a:p>
          <a:p>
            <a:r>
              <a:rPr lang="en-US" dirty="0"/>
              <a:t>is returned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7CBA761-B9A1-4545-F467-A61C48818BED}"/>
              </a:ext>
            </a:extLst>
          </p:cNvPr>
          <p:cNvCxnSpPr>
            <a:stCxn id="7" idx="2"/>
          </p:cNvCxnSpPr>
          <p:nvPr/>
        </p:nvCxnSpPr>
        <p:spPr>
          <a:xfrm>
            <a:off x="6253243" y="1924306"/>
            <a:ext cx="19738" cy="1878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4AA596-769B-B813-5734-C555E7DBD840}"/>
              </a:ext>
            </a:extLst>
          </p:cNvPr>
          <p:cNvCxnSpPr>
            <a:stCxn id="6" idx="2"/>
          </p:cNvCxnSpPr>
          <p:nvPr/>
        </p:nvCxnSpPr>
        <p:spPr>
          <a:xfrm>
            <a:off x="7144448" y="2722160"/>
            <a:ext cx="0" cy="1151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E58EFA-50B7-60ED-426B-FF5F6D850ABC}"/>
              </a:ext>
            </a:extLst>
          </p:cNvPr>
          <p:cNvCxnSpPr>
            <a:stCxn id="5" idx="2"/>
          </p:cNvCxnSpPr>
          <p:nvPr/>
        </p:nvCxnSpPr>
        <p:spPr>
          <a:xfrm flipH="1">
            <a:off x="7895303" y="3520014"/>
            <a:ext cx="742631" cy="353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2E604CA-EDCF-05F0-293B-14817CA89DEA}"/>
              </a:ext>
            </a:extLst>
          </p:cNvPr>
          <p:cNvCxnSpPr>
            <a:stCxn id="5" idx="2"/>
          </p:cNvCxnSpPr>
          <p:nvPr/>
        </p:nvCxnSpPr>
        <p:spPr>
          <a:xfrm>
            <a:off x="8637934" y="3520014"/>
            <a:ext cx="954812" cy="353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F5C3330-CB1D-A3B9-3E54-7BE965587950}"/>
              </a:ext>
            </a:extLst>
          </p:cNvPr>
          <p:cNvCxnSpPr>
            <a:stCxn id="8" idx="2"/>
          </p:cNvCxnSpPr>
          <p:nvPr/>
        </p:nvCxnSpPr>
        <p:spPr>
          <a:xfrm>
            <a:off x="11353800" y="3477682"/>
            <a:ext cx="0" cy="420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7AA36BB-3893-367C-064A-C6253859F1D2}"/>
              </a:ext>
            </a:extLst>
          </p:cNvPr>
          <p:cNvSpPr txBox="1"/>
          <p:nvPr/>
        </p:nvSpPr>
        <p:spPr>
          <a:xfrm>
            <a:off x="9886383" y="5776696"/>
            <a:ext cx="199638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Calling a function</a:t>
            </a:r>
            <a:br>
              <a:rPr lang="en-US" dirty="0"/>
            </a:br>
            <a:r>
              <a:rPr lang="en-US" dirty="0"/>
              <a:t>using it’s name and</a:t>
            </a:r>
            <a:br>
              <a:rPr lang="en-US" dirty="0"/>
            </a:br>
            <a:r>
              <a:rPr lang="en-US" dirty="0"/>
              <a:t>parameter(s)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584762F-46EC-D7F0-869D-A148B8AD63BA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8637934" y="4737660"/>
            <a:ext cx="836305" cy="15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2DB5E36-7FA1-BA84-EE00-2167F4D4444F}"/>
              </a:ext>
            </a:extLst>
          </p:cNvPr>
          <p:cNvCxnSpPr>
            <a:stCxn id="9" idx="3"/>
          </p:cNvCxnSpPr>
          <p:nvPr/>
        </p:nvCxnSpPr>
        <p:spPr>
          <a:xfrm>
            <a:off x="5737251" y="4361709"/>
            <a:ext cx="869229" cy="3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95F7DFD-83D4-40F3-577C-7FC116B2482D}"/>
              </a:ext>
            </a:extLst>
          </p:cNvPr>
          <p:cNvCxnSpPr>
            <a:stCxn id="21" idx="1"/>
          </p:cNvCxnSpPr>
          <p:nvPr/>
        </p:nvCxnSpPr>
        <p:spPr>
          <a:xfrm flipH="1" flipV="1">
            <a:off x="8055558" y="5632396"/>
            <a:ext cx="1830825" cy="605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1004CF9-FAB7-B499-E10C-5ECCC37D72CD}"/>
              </a:ext>
            </a:extLst>
          </p:cNvPr>
          <p:cNvSpPr txBox="1"/>
          <p:nvPr/>
        </p:nvSpPr>
        <p:spPr>
          <a:xfrm>
            <a:off x="8219768" y="1071716"/>
            <a:ext cx="340785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The entire first line of the function</a:t>
            </a:r>
            <a:br>
              <a:rPr lang="en-US" dirty="0"/>
            </a:br>
            <a:r>
              <a:rPr lang="en-US" dirty="0"/>
              <a:t>is called the function’s signature</a:t>
            </a:r>
            <a:br>
              <a:rPr lang="en-US" dirty="0"/>
            </a:br>
            <a:r>
              <a:rPr lang="en-US" dirty="0"/>
              <a:t>(because it should be unique)</a:t>
            </a:r>
          </a:p>
        </p:txBody>
      </p:sp>
    </p:spTree>
    <p:extLst>
      <p:ext uri="{BB962C8B-B14F-4D97-AF65-F5344CB8AC3E}">
        <p14:creationId xmlns:p14="http://schemas.microsoft.com/office/powerpoint/2010/main" val="1531622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Participation 1 due Thursday</a:t>
            </a:r>
          </a:p>
          <a:p>
            <a:pPr lvl="1"/>
            <a:r>
              <a:rPr lang="en-US" sz="2000" dirty="0"/>
              <a:t>This is the </a:t>
            </a:r>
            <a:r>
              <a:rPr lang="en-US" sz="2000" dirty="0" err="1"/>
              <a:t>Zybook</a:t>
            </a:r>
            <a:r>
              <a:rPr lang="en-US" sz="2000" dirty="0"/>
              <a:t> Reading</a:t>
            </a:r>
          </a:p>
          <a:p>
            <a:pPr marL="0" indent="0">
              <a:buNone/>
            </a:pPr>
            <a:r>
              <a:rPr lang="en-US" sz="2400" dirty="0"/>
              <a:t>Quiz 2 due Thursday</a:t>
            </a:r>
          </a:p>
          <a:p>
            <a:pPr lvl="1"/>
            <a:r>
              <a:rPr lang="en-US" sz="2000" dirty="0"/>
              <a:t>9 Questions</a:t>
            </a:r>
          </a:p>
          <a:p>
            <a:pPr lvl="1"/>
            <a:r>
              <a:rPr lang="en-US" sz="2000" dirty="0"/>
              <a:t>Every time you take the quiz it won't necessarily be identical</a:t>
            </a:r>
          </a:p>
          <a:p>
            <a:pPr lvl="1"/>
            <a:r>
              <a:rPr lang="en-US" sz="2000" dirty="0"/>
              <a:t>Covers week 1 material (including Participation 1)</a:t>
            </a:r>
          </a:p>
          <a:p>
            <a:pPr marL="0" indent="0">
              <a:buNone/>
            </a:pPr>
            <a:r>
              <a:rPr lang="en-US" sz="2400" dirty="0"/>
              <a:t>HW1 will be released this week</a:t>
            </a:r>
          </a:p>
          <a:p>
            <a:pPr marL="0" indent="0">
              <a:buNone/>
            </a:pPr>
            <a:r>
              <a:rPr lang="en-US" sz="2400"/>
              <a:t>Lab on Friday</a:t>
            </a:r>
            <a:endParaRPr lang="en-US" sz="2400" dirty="0"/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62675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 Last Class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 of Last class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39FC05B-5DE7-BD5B-A8B9-812B95A56B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600"/>
              <a:t>Variables store data</a:t>
            </a:r>
          </a:p>
          <a:p>
            <a:pPr lvl="1"/>
            <a:r>
              <a:rPr lang="en-US" sz="2600"/>
              <a:t>Have a name, value, and data type</a:t>
            </a:r>
          </a:p>
          <a:p>
            <a:r>
              <a:rPr lang="en-US" sz="2600"/>
              <a:t>Memory Diagrams</a:t>
            </a:r>
          </a:p>
          <a:p>
            <a:pPr lvl="1"/>
            <a:r>
              <a:rPr lang="en-US" sz="2600"/>
              <a:t>Can see, line by line, how variables are created and modified</a:t>
            </a:r>
          </a:p>
          <a:p>
            <a:r>
              <a:rPr lang="en-US" sz="2600"/>
              <a:t>Input Function</a:t>
            </a:r>
          </a:p>
          <a:p>
            <a:pPr lvl="1"/>
            <a:r>
              <a:rPr lang="en-US" sz="2600"/>
              <a:t>A way of getting strings from the user</a:t>
            </a:r>
          </a:p>
        </p:txBody>
      </p:sp>
      <p:pic>
        <p:nvPicPr>
          <p:cNvPr id="4" name="Picture 3" descr="Logo">
            <a:extLst>
              <a:ext uri="{FF2B5EF4-FFF2-40B4-BE49-F238E27FC236}">
                <a16:creationId xmlns:a16="http://schemas.microsoft.com/office/drawing/2014/main" id="{6389B716-F509-8256-9866-A0507C2F1C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993489"/>
            <a:ext cx="5181600" cy="401560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97154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What is a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210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function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39FC05B-5DE7-BD5B-A8B9-812B95A56B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4589"/>
            <a:ext cx="4975123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</a:t>
            </a:r>
            <a:r>
              <a:rPr lang="en-US" sz="3200" b="1" dirty="0"/>
              <a:t>function</a:t>
            </a:r>
            <a:r>
              <a:rPr lang="en-US" sz="3200" dirty="0"/>
              <a:t> is a block of code which will run whenever it is called.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DB7C17-C578-4DC9-4975-AF422313FE99}"/>
              </a:ext>
            </a:extLst>
          </p:cNvPr>
          <p:cNvSpPr txBox="1"/>
          <p:nvPr/>
        </p:nvSpPr>
        <p:spPr>
          <a:xfrm>
            <a:off x="838200" y="3475893"/>
            <a:ext cx="4975123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 can pass data, known as 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parameters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into a function.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D06CD0-71CB-CE45-777B-8353DD895FE2}"/>
              </a:ext>
            </a:extLst>
          </p:cNvPr>
          <p:cNvSpPr txBox="1"/>
          <p:nvPr/>
        </p:nvSpPr>
        <p:spPr>
          <a:xfrm>
            <a:off x="838200" y="4921235"/>
            <a:ext cx="4975123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function can 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return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data as a result.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89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07373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How to recognize a </a:t>
            </a:r>
            <a:r>
              <a:rPr lang="en-US" sz="3200" b="1" dirty="0"/>
              <a:t>function</a:t>
            </a:r>
            <a:r>
              <a:rPr lang="en-US" sz="3200" dirty="0"/>
              <a:t>:</a:t>
            </a:r>
          </a:p>
          <a:p>
            <a:endParaRPr lang="en-US" sz="3200" dirty="0"/>
          </a:p>
          <a:p>
            <a:pPr marL="0" indent="0">
              <a:buNone/>
            </a:pPr>
            <a:r>
              <a:rPr lang="en-US" sz="3200" dirty="0"/>
              <a:t>It will be a word, and then to the right will be an open parenthesis. The parenthesis will later be closed.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word is the </a:t>
            </a:r>
            <a:r>
              <a:rPr lang="en-US" sz="3200" b="1" dirty="0"/>
              <a:t>name </a:t>
            </a:r>
            <a:r>
              <a:rPr lang="en-US" sz="3200" dirty="0"/>
              <a:t>of the function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7C77760-EBB8-4579-661F-4FDEA640FBF1}"/>
              </a:ext>
            </a:extLst>
          </p:cNvPr>
          <p:cNvSpPr txBox="1">
            <a:spLocks/>
          </p:cNvSpPr>
          <p:nvPr/>
        </p:nvSpPr>
        <p:spPr>
          <a:xfrm>
            <a:off x="6363478" y="1825625"/>
            <a:ext cx="5525278" cy="40737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input(</a:t>
            </a:r>
            <a:r>
              <a:rPr lang="en-US" dirty="0" err="1">
                <a:latin typeface="Consolas" panose="020B0609020204030204" pitchFamily="49" charset="0"/>
              </a:rPr>
              <a:t>parameter:str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-&gt;str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int(</a:t>
            </a:r>
            <a:r>
              <a:rPr lang="en-US" dirty="0" err="1">
                <a:latin typeface="Consolas" panose="020B0609020204030204" pitchFamily="49" charset="0"/>
              </a:rPr>
              <a:t>parameter:any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-&gt;int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str(</a:t>
            </a:r>
            <a:r>
              <a:rPr lang="en-US" dirty="0" err="1">
                <a:latin typeface="Consolas" panose="020B0609020204030204" pitchFamily="49" charset="0"/>
              </a:rPr>
              <a:t>parameter:any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-&gt;str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float(</a:t>
            </a:r>
            <a:r>
              <a:rPr lang="en-US" dirty="0" err="1">
                <a:latin typeface="Consolas" panose="020B0609020204030204" pitchFamily="49" charset="0"/>
              </a:rPr>
              <a:t>parameter:any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-&gt;float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</a:rPr>
              <a:t>parameter:any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-&gt;None</a:t>
            </a:r>
          </a:p>
        </p:txBody>
      </p:sp>
    </p:spTree>
    <p:extLst>
      <p:ext uri="{BB962C8B-B14F-4D97-AF65-F5344CB8AC3E}">
        <p14:creationId xmlns:p14="http://schemas.microsoft.com/office/powerpoint/2010/main" val="2130814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07373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What is a parameter?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 </a:t>
            </a:r>
            <a:r>
              <a:rPr lang="en-US" sz="3200" b="1" dirty="0"/>
              <a:t>parameter</a:t>
            </a:r>
            <a:r>
              <a:rPr lang="en-US" sz="3200" dirty="0"/>
              <a:t> is data that is given to the function. This is given inside of the parenthesis.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For example, print has a parameter for the string that is printed out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156E67C-B64A-C4FB-CBB6-076BA1A2E691}"/>
              </a:ext>
            </a:extLst>
          </p:cNvPr>
          <p:cNvSpPr txBox="1">
            <a:spLocks/>
          </p:cNvSpPr>
          <p:nvPr/>
        </p:nvSpPr>
        <p:spPr>
          <a:xfrm>
            <a:off x="6363478" y="1825625"/>
            <a:ext cx="5525278" cy="40737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input(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parameter</a:t>
            </a:r>
            <a:r>
              <a:rPr lang="en-US" dirty="0" err="1">
                <a:latin typeface="Consolas" panose="020B0609020204030204" pitchFamily="49" charset="0"/>
              </a:rPr>
              <a:t>:str</a:t>
            </a:r>
            <a:r>
              <a:rPr lang="en-US" dirty="0">
                <a:latin typeface="Consolas" panose="020B0609020204030204" pitchFamily="49" charset="0"/>
              </a:rPr>
              <a:t>)-&gt;str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int(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parameter</a:t>
            </a:r>
            <a:r>
              <a:rPr lang="en-US" dirty="0" err="1">
                <a:latin typeface="Consolas" panose="020B0609020204030204" pitchFamily="49" charset="0"/>
              </a:rPr>
              <a:t>:any</a:t>
            </a:r>
            <a:r>
              <a:rPr lang="en-US" dirty="0">
                <a:latin typeface="Consolas" panose="020B0609020204030204" pitchFamily="49" charset="0"/>
              </a:rPr>
              <a:t>)-&gt;int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str(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parameter</a:t>
            </a:r>
            <a:r>
              <a:rPr lang="en-US" dirty="0" err="1">
                <a:latin typeface="Consolas" panose="020B0609020204030204" pitchFamily="49" charset="0"/>
              </a:rPr>
              <a:t>:any</a:t>
            </a:r>
            <a:r>
              <a:rPr lang="en-US" dirty="0">
                <a:latin typeface="Consolas" panose="020B0609020204030204" pitchFamily="49" charset="0"/>
              </a:rPr>
              <a:t>)-&gt;str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float(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parameter</a:t>
            </a:r>
            <a:r>
              <a:rPr lang="en-US" dirty="0" err="1">
                <a:latin typeface="Consolas" panose="020B0609020204030204" pitchFamily="49" charset="0"/>
              </a:rPr>
              <a:t>:any</a:t>
            </a:r>
            <a:r>
              <a:rPr lang="en-US" dirty="0">
                <a:latin typeface="Consolas" panose="020B0609020204030204" pitchFamily="49" charset="0"/>
              </a:rPr>
              <a:t>)-&gt;float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parameter</a:t>
            </a:r>
            <a:r>
              <a:rPr lang="en-US" dirty="0" err="1">
                <a:latin typeface="Consolas" panose="020B0609020204030204" pitchFamily="49" charset="0"/>
              </a:rPr>
              <a:t>:any</a:t>
            </a:r>
            <a:r>
              <a:rPr lang="en-US" dirty="0">
                <a:latin typeface="Consolas" panose="020B0609020204030204" pitchFamily="49" charset="0"/>
              </a:rPr>
              <a:t>)-&gt;None</a:t>
            </a:r>
          </a:p>
        </p:txBody>
      </p:sp>
    </p:spTree>
    <p:extLst>
      <p:ext uri="{BB962C8B-B14F-4D97-AF65-F5344CB8AC3E}">
        <p14:creationId xmlns:p14="http://schemas.microsoft.com/office/powerpoint/2010/main" val="4122661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823</TotalTime>
  <Words>2112</Words>
  <Application>Microsoft Office PowerPoint</Application>
  <PresentationFormat>Widescreen</PresentationFormat>
  <Paragraphs>328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Consolas</vt:lpstr>
      <vt:lpstr>Office Theme</vt:lpstr>
      <vt:lpstr>Functions</vt:lpstr>
      <vt:lpstr>Announcements</vt:lpstr>
      <vt:lpstr>Learning Goals Slide</vt:lpstr>
      <vt:lpstr>Recap Last Class</vt:lpstr>
      <vt:lpstr>Recap of Last class</vt:lpstr>
      <vt:lpstr>What is a Function</vt:lpstr>
      <vt:lpstr>What is a function</vt:lpstr>
      <vt:lpstr>What is a function</vt:lpstr>
      <vt:lpstr>What is a function</vt:lpstr>
      <vt:lpstr>What is a function</vt:lpstr>
      <vt:lpstr>What is a function</vt:lpstr>
      <vt:lpstr>Recap: What is a function</vt:lpstr>
      <vt:lpstr>Making a Function</vt:lpstr>
      <vt:lpstr>Making a function</vt:lpstr>
      <vt:lpstr>Making a function</vt:lpstr>
      <vt:lpstr>Making a function</vt:lpstr>
      <vt:lpstr>Making a function</vt:lpstr>
      <vt:lpstr>Recap Making a function</vt:lpstr>
      <vt:lpstr>Your Turn</vt:lpstr>
      <vt:lpstr>None</vt:lpstr>
      <vt:lpstr>What is None?</vt:lpstr>
      <vt:lpstr>What is None?</vt:lpstr>
      <vt:lpstr>Scope</vt:lpstr>
      <vt:lpstr>Scope</vt:lpstr>
      <vt:lpstr>Scope</vt:lpstr>
      <vt:lpstr>Scope Demo</vt:lpstr>
      <vt:lpstr>Other Notes</vt:lpstr>
      <vt:lpstr>Default parameters</vt:lpstr>
      <vt:lpstr>Default parameters</vt:lpstr>
      <vt:lpstr>Type definitions</vt:lpstr>
      <vt:lpstr>Unit Conversion</vt:lpstr>
      <vt:lpstr>Recap + Closing</vt:lpstr>
      <vt:lpstr>What did we learn?</vt:lpstr>
      <vt:lpstr>Announcements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16</cp:revision>
  <dcterms:created xsi:type="dcterms:W3CDTF">2023-01-21T01:16:32Z</dcterms:created>
  <dcterms:modified xsi:type="dcterms:W3CDTF">2023-02-13T03:08:09Z</dcterms:modified>
</cp:coreProperties>
</file>

<file path=docProps/thumbnail.jpeg>
</file>